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309" r:id="rId3"/>
    <p:sldId id="270" r:id="rId4"/>
    <p:sldId id="268" r:id="rId5"/>
    <p:sldId id="269" r:id="rId6"/>
    <p:sldId id="26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8" r:id="rId19"/>
    <p:sldId id="284" r:id="rId20"/>
    <p:sldId id="285" r:id="rId21"/>
    <p:sldId id="286" r:id="rId22"/>
    <p:sldId id="287" r:id="rId23"/>
    <p:sldId id="290" r:id="rId24"/>
    <p:sldId id="291" r:id="rId25"/>
    <p:sldId id="298" r:id="rId26"/>
    <p:sldId id="299" r:id="rId27"/>
    <p:sldId id="306" r:id="rId28"/>
    <p:sldId id="292" r:id="rId29"/>
    <p:sldId id="293" r:id="rId30"/>
    <p:sldId id="294" r:id="rId31"/>
    <p:sldId id="295" r:id="rId32"/>
    <p:sldId id="296" r:id="rId33"/>
    <p:sldId id="297" r:id="rId34"/>
    <p:sldId id="307" r:id="rId3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1295400"/>
            <a:ext cx="53340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886200"/>
            <a:ext cx="4876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D0C354-9ACA-4C6E-94E3-DC19C3D6A4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835F11-3E56-4861-B08F-8A53DFF7F1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C56FE3-F0B9-42ED-A029-DD02CD3A79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5B10A-277D-4E4C-A9A1-267AB0AD6C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034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98BB4B-71C9-4C88-8157-2B10E01C2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68C1AF-9F64-419B-90DF-3CE70306B1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BE7B30-1EAB-43E1-978B-7AFD217823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60B9E-F56F-4DF1-BC54-79D84FA268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6533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19750" y="76200"/>
            <a:ext cx="1847850" cy="6172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" y="76200"/>
            <a:ext cx="5391150" cy="6172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85CCDC-0B10-4EB6-BB45-0439B740A2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9C0362-A8E8-4906-B1AA-8C4C2E1137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535F05-3363-43C1-8158-AD553CD4A7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18EE1-73B8-4617-BD59-39D7F44F43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55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C0247C-967C-4668-807D-E8F708A0EE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665E4-3E71-4F4F-A0BB-0D0A114AF8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F119EC-4E91-4DEE-B7B2-7BA44C1D89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E41BC-E34F-4BE5-AA34-FECD9C9AC2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9309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824D13-327F-45C5-80C6-0BDE4E0D6F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451000-2BA5-4BE4-8458-A857D33D04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7C11A8-78E3-43CE-8137-55EA86B42A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5105B-49F1-46B2-BC4B-25E4E60361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0115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" y="1447800"/>
            <a:ext cx="3352800" cy="4800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81400" y="1447800"/>
            <a:ext cx="3352800" cy="4800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566F6E-AFC5-4EB8-B8AC-3FE6D7303B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926A84-1C4E-48B4-A90A-B15E96EBB1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92E751-7A0F-4DF1-B2AC-43ABA0569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ED265-EF6E-47CD-B327-5C25E25EC0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6997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BF01A86-0C28-4932-BB85-84EC2189D8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F682518-AFB5-46F5-BBAD-5CA4A1C409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304E3B5-C3BC-4089-B170-69DB0EFB12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74BDC-C820-4463-A866-AAA5872E81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137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C67ACCD-2C28-4B89-B074-98CD168488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016D45B-52F2-4930-B1D9-CFBE74686F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E9BD167-40E1-4124-AA42-78EECD978A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10C04-CE42-49F5-96E6-18EC48A224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6085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8CF5FA-247A-4379-9EBF-2133F797FB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C675BFA-31DA-4720-A992-6399C2E297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97E9310-8A0E-48C8-8FA1-20485BC100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934F7-149E-41E0-91A2-9B64610680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286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386DC5-74FD-4377-8027-B1A36C1FA6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2A12C8-AF0D-4CFF-9FCA-FF112AE187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8320B4-FE02-4674-9440-188805C259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71760-016E-47DB-95BA-CD3C8AACB1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5373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B9D6D4-0283-409E-9C24-0BA28420FE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817E9B-5998-4CF0-9636-00801DF975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8777DF-6A0C-49A2-AD89-F1FE34F82C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24295-CF46-47C8-8620-2ABE34AC48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146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2BC28D3-F531-44FD-A33D-C3BDFE3CE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76200"/>
            <a:ext cx="6019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FE455B-6105-4DD3-BE88-B77CB78613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1447800"/>
            <a:ext cx="68580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3EE9945-F9A3-460D-8419-4C70E667969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147F0A1-154E-417F-AD12-1B01C0FECA3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D216C2-0510-459F-A691-8D73920CABE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AF9A5E7-1788-4BBB-A2DB-F389A32FDF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50000"/>
        <a:buBlip>
          <a:blip r:embed="rId14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685C734-6AA0-4A9B-92E3-FAD345585E9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76400" y="914400"/>
            <a:ext cx="5943600" cy="2841625"/>
          </a:xfrm>
        </p:spPr>
        <p:txBody>
          <a:bodyPr/>
          <a:lstStyle/>
          <a:p>
            <a:pPr>
              <a:defRPr/>
            </a:pPr>
            <a:r>
              <a:rPr lang="ru-RU" sz="3200" dirty="0">
                <a:latin typeface="Times New Roman" panose="02020603050405020304" pitchFamily="18" charset="0"/>
              </a:rPr>
              <a:t>ФЦКМ</a:t>
            </a:r>
            <a:r>
              <a:rPr lang="ru-RU" sz="4800" dirty="0">
                <a:latin typeface="Times New Roman" panose="02020603050405020304" pitchFamily="18" charset="0"/>
              </a:rPr>
              <a:t> </a:t>
            </a:r>
            <a:br>
              <a:rPr lang="ru-RU" sz="4800" dirty="0"/>
            </a:br>
            <a:r>
              <a:rPr lang="ru-RU" sz="4800" b="1" cap="all" dirty="0">
                <a:ln w="11430"/>
                <a:gradFill>
                  <a:gsLst>
                    <a:gs pos="0">
                      <a:srgbClr val="C17529">
                        <a:tint val="90000"/>
                        <a:satMod val="120000"/>
                      </a:srgbClr>
                    </a:gs>
                    <a:gs pos="25000">
                      <a:srgbClr val="C17529">
                        <a:tint val="93000"/>
                        <a:satMod val="120000"/>
                      </a:srgbClr>
                    </a:gs>
                    <a:gs pos="50000">
                      <a:srgbClr val="C17529">
                        <a:shade val="89000"/>
                        <a:satMod val="110000"/>
                      </a:srgbClr>
                    </a:gs>
                    <a:gs pos="75000">
                      <a:srgbClr val="C17529">
                        <a:tint val="93000"/>
                        <a:satMod val="120000"/>
                      </a:srgbClr>
                    </a:gs>
                    <a:gs pos="100000">
                      <a:srgbClr val="C17529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ЖИВОТНЫЕ ЖАРКИХ СТРАН</a:t>
            </a:r>
            <a:br>
              <a:rPr lang="ru-RU" sz="4800" b="1" cap="all" dirty="0">
                <a:ln w="11430"/>
                <a:gradFill>
                  <a:gsLst>
                    <a:gs pos="0">
                      <a:srgbClr val="C17529">
                        <a:tint val="90000"/>
                        <a:satMod val="120000"/>
                      </a:srgbClr>
                    </a:gs>
                    <a:gs pos="25000">
                      <a:srgbClr val="C17529">
                        <a:tint val="93000"/>
                        <a:satMod val="120000"/>
                      </a:srgbClr>
                    </a:gs>
                    <a:gs pos="50000">
                      <a:srgbClr val="C17529">
                        <a:shade val="89000"/>
                        <a:satMod val="110000"/>
                      </a:srgbClr>
                    </a:gs>
                    <a:gs pos="75000">
                      <a:srgbClr val="C17529">
                        <a:tint val="93000"/>
                        <a:satMod val="120000"/>
                      </a:srgbClr>
                    </a:gs>
                    <a:gs pos="100000">
                      <a:srgbClr val="C17529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altLang="ru-RU" sz="4800" dirty="0"/>
            </a:br>
            <a:endParaRPr lang="ru-RU" altLang="ru-RU" sz="4800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08E914B-B3C6-46AB-A7F5-EB0C58975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191000"/>
            <a:ext cx="5105400" cy="17526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algn="ctr">
              <a:spcBef>
                <a:spcPct val="20000"/>
              </a:spcBef>
              <a:buSzPct val="150000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endParaRPr lang="ru-RU" altLang="ru-RU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6" name="Picture 5" descr="70578130">
            <a:extLst>
              <a:ext uri="{FF2B5EF4-FFF2-40B4-BE49-F238E27FC236}">
                <a16:creationId xmlns:a16="http://schemas.microsoft.com/office/drawing/2014/main" id="{DE2736C9-FC92-42B0-B3C4-7FD03079C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FFC"/>
              </a:clrFrom>
              <a:clrTo>
                <a:srgbClr val="FBFF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73063"/>
            <a:ext cx="7620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Прямоугольник 1">
            <a:extLst>
              <a:ext uri="{FF2B5EF4-FFF2-40B4-BE49-F238E27FC236}">
                <a16:creationId xmlns:a16="http://schemas.microsoft.com/office/drawing/2014/main" id="{CE59232A-67A6-4812-9C32-5CA14C784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198813"/>
            <a:ext cx="53340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>
                <a:latin typeface="Times New Roman" panose="02020603050405020304" pitchFamily="18" charset="0"/>
              </a:rPr>
              <a:t>Данное мероприятие будет полезно для родителей при беседе с детьми о животных жарких стран.</a:t>
            </a:r>
          </a:p>
          <a:p>
            <a:endParaRPr lang="ru-RU" altLang="ru-RU" sz="2400">
              <a:latin typeface="Times New Roman" panose="02020603050405020304" pitchFamily="18" charset="0"/>
            </a:endParaRPr>
          </a:p>
          <a:p>
            <a:r>
              <a:rPr lang="ru-RU" altLang="ru-RU" sz="1600">
                <a:latin typeface="Times New Roman" panose="02020603050405020304" pitchFamily="18" charset="0"/>
              </a:rPr>
              <a:t>Подготовила воспитатель</a:t>
            </a:r>
          </a:p>
          <a:p>
            <a:r>
              <a:rPr lang="ru-RU" altLang="ru-RU" sz="1600">
                <a:latin typeface="Times New Roman" panose="02020603050405020304" pitchFamily="18" charset="0"/>
              </a:rPr>
              <a:t>Чистякова Марина Владимировна.</a:t>
            </a:r>
            <a:endParaRPr lang="ru-RU" altLang="ru-RU" sz="1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User\Desktop\животные жарких стран\File087.jpg">
            <a:extLst>
              <a:ext uri="{FF2B5EF4-FFF2-40B4-BE49-F238E27FC236}">
                <a16:creationId xmlns:a16="http://schemas.microsoft.com/office/drawing/2014/main" id="{D67270EE-6163-4212-BD59-5CD66005B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8422" y="190840"/>
            <a:ext cx="4440634" cy="29604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 descr="C:\Users\User\Desktop\животные жарких стран\DSC05145.JPG">
            <a:extLst>
              <a:ext uri="{FF2B5EF4-FFF2-40B4-BE49-F238E27FC236}">
                <a16:creationId xmlns:a16="http://schemas.microsoft.com/office/drawing/2014/main" id="{9380D1CB-6DDE-4237-9345-DA7D39105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11970" y="190840"/>
            <a:ext cx="4128106" cy="3085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 descr="C:\Users\User\Desktop\животные жарких стран\956090.jpg">
            <a:extLst>
              <a:ext uri="{FF2B5EF4-FFF2-40B4-BE49-F238E27FC236}">
                <a16:creationId xmlns:a16="http://schemas.microsoft.com/office/drawing/2014/main" id="{1F94E8D0-C933-42CA-AFE7-E5D3C203D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07566" y="3625384"/>
            <a:ext cx="4604404" cy="2973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C:\Users\User\Desktop\животные жарких стран\maxresdefault.jpg">
            <a:extLst>
              <a:ext uri="{FF2B5EF4-FFF2-40B4-BE49-F238E27FC236}">
                <a16:creationId xmlns:a16="http://schemas.microsoft.com/office/drawing/2014/main" id="{1E97439A-21DF-48DE-A188-5C3C0D93B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44101" y="3590865"/>
            <a:ext cx="4002071" cy="30015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659C9A-867C-47AB-823E-982B0907D8E9}"/>
              </a:ext>
            </a:extLst>
          </p:cNvPr>
          <p:cNvSpPr/>
          <p:nvPr/>
        </p:nvSpPr>
        <p:spPr>
          <a:xfrm>
            <a:off x="2514600" y="1524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лужайке целый час 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Бегает игриво 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Полосатенький</a:t>
            </a: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матрас 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 хвостиком и гривой.</a:t>
            </a:r>
          </a:p>
        </p:txBody>
      </p:sp>
      <p:pic>
        <p:nvPicPr>
          <p:cNvPr id="3" name="Содержимое 3" descr="зебра.jpg">
            <a:extLst>
              <a:ext uri="{FF2B5EF4-FFF2-40B4-BE49-F238E27FC236}">
                <a16:creationId xmlns:a16="http://schemas.microsoft.com/office/drawing/2014/main" id="{7FC667AA-8A67-4039-B7E4-A1B1FAB8DC82}"/>
              </a:ext>
            </a:extLst>
          </p:cNvPr>
          <p:cNvPicPr>
            <a:picLocks noGrp="1"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380296" y="1295400"/>
            <a:ext cx="8458200" cy="53618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животные жарких стран\45200070-Zebra-on-grassland-in-Africa-National-park-of-Kenya-Stock-Photo.jpg">
            <a:extLst>
              <a:ext uri="{FF2B5EF4-FFF2-40B4-BE49-F238E27FC236}">
                <a16:creationId xmlns:a16="http://schemas.microsoft.com/office/drawing/2014/main" id="{6910E6E0-AA63-4EA1-863E-886CA904D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1676400"/>
            <a:ext cx="6562329" cy="4366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339" name="Picture 5" descr="ÐÐ°ÑÑÐ¸Ð½ÐºÐ¸ Ð¿Ð¾ Ð·Ð°Ð¿ÑÐ¾ÑÑ Ð¿ÑÑÐµÑÐµÑÑÐ²ÐµÐ½Ð½Ð¸Ðº ÐºÐ°ÑÑÐ¸Ð½ÐºÐ° ÐºÐ»Ð¸Ð¿Ð°ÑÑ">
            <a:extLst>
              <a:ext uri="{FF2B5EF4-FFF2-40B4-BE49-F238E27FC236}">
                <a16:creationId xmlns:a16="http://schemas.microsoft.com/office/drawing/2014/main" id="{45574742-45F4-43CF-896A-5C9D1641B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76200"/>
            <a:ext cx="156845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3022AD-D0A8-488F-ABCD-574A2C55EFD7}"/>
              </a:ext>
            </a:extLst>
          </p:cNvPr>
          <p:cNvSpPr/>
          <p:nvPr/>
        </p:nvSpPr>
        <p:spPr>
          <a:xfrm>
            <a:off x="990600" y="152400"/>
            <a:ext cx="77724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Длинноногий, горделивый,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Важный и неторопливый.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Шею длинную он носит,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листву, как травку "косит".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Кто ответит, будет прав-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Это дядюшка …</a:t>
            </a:r>
          </a:p>
        </p:txBody>
      </p:sp>
      <p:pic>
        <p:nvPicPr>
          <p:cNvPr id="3" name="Picture 2" descr="C:\Users\User\Desktop\животные жарких стран\жираф.jpg">
            <a:extLst>
              <a:ext uri="{FF2B5EF4-FFF2-40B4-BE49-F238E27FC236}">
                <a16:creationId xmlns:a16="http://schemas.microsoft.com/office/drawing/2014/main" id="{042927FD-D3C1-4487-B6AB-4496C4A160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/>
          <a:srcRect/>
          <a:stretch/>
        </p:blipFill>
        <p:spPr bwMode="auto">
          <a:xfrm>
            <a:off x="228600" y="2057400"/>
            <a:ext cx="6339987" cy="4622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животные жарких стран\zhiraf-na-vodopoe_1920x1200.jpg">
            <a:extLst>
              <a:ext uri="{FF2B5EF4-FFF2-40B4-BE49-F238E27FC236}">
                <a16:creationId xmlns:a16="http://schemas.microsoft.com/office/drawing/2014/main" id="{9DB97C29-EC1B-45A2-BB15-092C230E5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16632"/>
            <a:ext cx="6264696" cy="3915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3" descr="C:\Users\User\Desktop\животные жарких стран\240.jpg">
            <a:extLst>
              <a:ext uri="{FF2B5EF4-FFF2-40B4-BE49-F238E27FC236}">
                <a16:creationId xmlns:a16="http://schemas.microsoft.com/office/drawing/2014/main" id="{89CBB9BA-4EA1-41BA-9CA0-8D5D2985D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81400" y="3642431"/>
            <a:ext cx="5455940" cy="30711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0733D7-BAA6-48F5-B0E8-45E01BFDD1F1}"/>
              </a:ext>
            </a:extLst>
          </p:cNvPr>
          <p:cNvSpPr/>
          <p:nvPr/>
        </p:nvSpPr>
        <p:spPr>
          <a:xfrm>
            <a:off x="3810000" y="152400"/>
            <a:ext cx="36576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Он огромней всех на суше.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 него большие уши.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Он чудесным шлангом–носом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Может с пальм срывать кокосы.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Издаёт он трубный глас.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 ним встречались вы не раз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цирке или зоопарке.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 живёт он в странах жарких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на острове Цейлон.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Угадали? Это ...</a:t>
            </a:r>
          </a:p>
        </p:txBody>
      </p:sp>
      <p:pic>
        <p:nvPicPr>
          <p:cNvPr id="3" name="Picture 2" descr="C:\Users\User\Desktop\животные жарких стран\photo_slona_08.jpg">
            <a:extLst>
              <a:ext uri="{FF2B5EF4-FFF2-40B4-BE49-F238E27FC236}">
                <a16:creationId xmlns:a16="http://schemas.microsoft.com/office/drawing/2014/main" id="{21C31EED-63D3-431D-B0D7-825D64CA4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/>
          <a:srcRect/>
          <a:stretch/>
        </p:blipFill>
        <p:spPr bwMode="auto">
          <a:xfrm>
            <a:off x="457200" y="3090502"/>
            <a:ext cx="5607496" cy="35856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животные жарких стран\photo_slona_02.jpg">
            <a:extLst>
              <a:ext uri="{FF2B5EF4-FFF2-40B4-BE49-F238E27FC236}">
                <a16:creationId xmlns:a16="http://schemas.microsoft.com/office/drawing/2014/main" id="{46DCEE4C-A020-4419-B79D-2CFE5AD4A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057400"/>
            <a:ext cx="6373338" cy="4362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животные жарких стран\1_ee6a310ed41c3c1cf62184c963aaa33f.jpg">
            <a:extLst>
              <a:ext uri="{FF2B5EF4-FFF2-40B4-BE49-F238E27FC236}">
                <a16:creationId xmlns:a16="http://schemas.microsoft.com/office/drawing/2014/main" id="{B73AEE0C-B6CD-4A31-B97B-5324A065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>
            <a:extLst>
              <a:ext uri="{FF2B5EF4-FFF2-40B4-BE49-F238E27FC236}">
                <a16:creationId xmlns:a16="http://schemas.microsoft.com/office/drawing/2014/main" id="{D1BAA29F-276B-421C-89E9-3A8A550CD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524000"/>
            <a:ext cx="63246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Заброшена </a:t>
            </a:r>
            <a:r>
              <a:rPr lang="ru-RU" altLang="ru-RU" sz="2400" b="1">
                <a:solidFill>
                  <a:srgbClr val="002060"/>
                </a:solidFill>
                <a:latin typeface="Trebuchet MS" panose="020B0603020202020204" pitchFamily="34" charset="0"/>
              </a:rPr>
              <a:t>Австралия</a:t>
            </a: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 почти на край земли,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Поэтому Австралию не так давно нашли.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Чтоб вновь не потеряли на век или на сутки,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Все жители Австралии с собою носят сумки.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Большие или маленькие, авоськи или сетки.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Ведь важно, чтобы маленькие не потерялись детки.</a:t>
            </a:r>
            <a:endParaRPr lang="ru-RU" altLang="ru-RU" sz="24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25782B-2457-4305-AA7C-CC6FFB3A8DF8}"/>
              </a:ext>
            </a:extLst>
          </p:cNvPr>
          <p:cNvSpPr/>
          <p:nvPr/>
        </p:nvSpPr>
        <p:spPr>
          <a:xfrm>
            <a:off x="2743200" y="152400"/>
            <a:ext cx="36576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Безобиден, травояден,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Нет полос на шкуре, пятен.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Сумка есть и длинный хвост,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Плюс к тому немалый рост.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Он подвижен, быстроног,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Целый день скакать бы мог.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Австралийскую жару</a:t>
            </a:r>
            <a:b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Любит рыжий…</a:t>
            </a:r>
          </a:p>
        </p:txBody>
      </p:sp>
      <p:pic>
        <p:nvPicPr>
          <p:cNvPr id="3" name="Picture 2" descr="C:\Users\User\Desktop\животные жарких стран\kenguru_8.jpg">
            <a:extLst>
              <a:ext uri="{FF2B5EF4-FFF2-40B4-BE49-F238E27FC236}">
                <a16:creationId xmlns:a16="http://schemas.microsoft.com/office/drawing/2014/main" id="{8E86574D-35DB-40CE-9DB4-ED7F355D8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2439388"/>
            <a:ext cx="5591950" cy="41944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>
            <a:extLst>
              <a:ext uri="{FF2B5EF4-FFF2-40B4-BE49-F238E27FC236}">
                <a16:creationId xmlns:a16="http://schemas.microsoft.com/office/drawing/2014/main" id="{9F18ABCF-D544-433D-8057-D2BB83E18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905000"/>
            <a:ext cx="6400800" cy="338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Сегодня мы с вами отправимся в путешествие. В жаркие страны и посмотрим, какие животные там живут, чем питаются. </a:t>
            </a:r>
          </a:p>
          <a:p>
            <a:r>
              <a:rPr lang="ru-RU" altLang="ru-RU" sz="2800">
                <a:solidFill>
                  <a:srgbClr val="C55A11"/>
                </a:solidFill>
                <a:latin typeface="Times New Roman" panose="02020603050405020304" pitchFamily="18" charset="0"/>
              </a:rPr>
              <a:t>Рассмотрите с ребенком животных жарких стран. Познакомьте его с названиями этих животных.</a:t>
            </a:r>
            <a:endParaRPr lang="ru-RU" altLang="ru-RU" sz="2800"/>
          </a:p>
          <a:p>
            <a:endParaRPr lang="ru-RU" alt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животные жарких стран\1458995947_povedenie-mini-kenguru.jpg">
            <a:extLst>
              <a:ext uri="{FF2B5EF4-FFF2-40B4-BE49-F238E27FC236}">
                <a16:creationId xmlns:a16="http://schemas.microsoft.com/office/drawing/2014/main" id="{32B3BB41-576E-4675-AE4A-F46A7CC3E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1524000"/>
            <a:ext cx="5743570" cy="50631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3" descr="C:\Users\User\Desktop\животные жарких стран\kenguru-2.jpg">
            <a:extLst>
              <a:ext uri="{FF2B5EF4-FFF2-40B4-BE49-F238E27FC236}">
                <a16:creationId xmlns:a16="http://schemas.microsoft.com/office/drawing/2014/main" id="{68E9A4DF-30D7-4F9C-9CA3-9706CFBAB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3600" y="76200"/>
            <a:ext cx="3097907" cy="2069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D5802A-0FDC-421E-8250-C2FD690D4B14}"/>
              </a:ext>
            </a:extLst>
          </p:cNvPr>
          <p:cNvSpPr/>
          <p:nvPr/>
        </p:nvSpPr>
        <p:spPr>
          <a:xfrm>
            <a:off x="3200400" y="76200"/>
            <a:ext cx="31242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Это сумчатый медведь.</a:t>
            </a:r>
          </a:p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Заходите посмотреть.</a:t>
            </a:r>
          </a:p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Их в природе очень мало,</a:t>
            </a:r>
          </a:p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Называется…</a:t>
            </a:r>
            <a:endParaRPr lang="ru-RU" dirty="0"/>
          </a:p>
        </p:txBody>
      </p:sp>
      <p:pic>
        <p:nvPicPr>
          <p:cNvPr id="4" name="Picture 2" descr="C:\Users\User\Desktop\животные жарких стран\photo_koaly_02.jpg">
            <a:extLst>
              <a:ext uri="{FF2B5EF4-FFF2-40B4-BE49-F238E27FC236}">
                <a16:creationId xmlns:a16="http://schemas.microsoft.com/office/drawing/2014/main" id="{7987FF90-D03C-4852-A0DF-B1F033B47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0" y="1276529"/>
            <a:ext cx="7391400" cy="5282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животные жарких стран\photo_koaly_03.jpg">
            <a:extLst>
              <a:ext uri="{FF2B5EF4-FFF2-40B4-BE49-F238E27FC236}">
                <a16:creationId xmlns:a16="http://schemas.microsoft.com/office/drawing/2014/main" id="{03FA0F15-FCC6-4D3C-8D08-6331A79CE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" y="152400"/>
            <a:ext cx="4752528" cy="3160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3" descr="C:\Users\User\Desktop\животные жарких стран\photo_koaly_05.jpg">
            <a:extLst>
              <a:ext uri="{FF2B5EF4-FFF2-40B4-BE49-F238E27FC236}">
                <a16:creationId xmlns:a16="http://schemas.microsoft.com/office/drawing/2014/main" id="{20A3898C-BEDA-425C-B640-036B1D9FC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4800" y="3505200"/>
            <a:ext cx="3776418" cy="2124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5" descr="C:\Users\User\Desktop\животные жарких стран\1419841523_chto-edyat-koaly.jpg">
            <a:extLst>
              <a:ext uri="{FF2B5EF4-FFF2-40B4-BE49-F238E27FC236}">
                <a16:creationId xmlns:a16="http://schemas.microsoft.com/office/drawing/2014/main" id="{433E7DA3-6C33-40B5-8A64-6774F4BED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86200" y="3505200"/>
            <a:ext cx="4985698" cy="2806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D2428F-CF7C-4460-8373-16E36BF8968C}"/>
              </a:ext>
            </a:extLst>
          </p:cNvPr>
          <p:cNvSpPr/>
          <p:nvPr/>
        </p:nvSpPr>
        <p:spPr>
          <a:xfrm>
            <a:off x="2590800" y="1524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Есть в Австралии зверек</a:t>
            </a:r>
          </a:p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То ли утка, толь хорек.</a:t>
            </a:r>
          </a:p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Нос утиный, шерсть хорька,</a:t>
            </a:r>
          </a:p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Дети, как зовут зверька?</a:t>
            </a:r>
          </a:p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Кто ответит на вопрос?</a:t>
            </a:r>
          </a:p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Знаем, знаем….</a:t>
            </a:r>
            <a:endParaRPr lang="ru-RU" dirty="0"/>
          </a:p>
        </p:txBody>
      </p:sp>
      <p:pic>
        <p:nvPicPr>
          <p:cNvPr id="16386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85BDC457-12AB-470D-A8EF-8AC0CB3B3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1912822"/>
            <a:ext cx="8267700" cy="4724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01EA2693-93B9-4610-B3AD-D408213EC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" y="76200"/>
            <a:ext cx="6477000" cy="3643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820" name="Picture 4" descr="ÐÐ°ÑÑÐ¸Ð½ÐºÐ¸ Ð¿Ð¾ Ð·Ð°Ð¿ÑÐ¾ÑÑ ÑÑÐºÐ¾Ð½Ð¾Ñ ÐºÐ°ÑÑÐ¸Ð½ÐºÐ¸">
            <a:extLst>
              <a:ext uri="{FF2B5EF4-FFF2-40B4-BE49-F238E27FC236}">
                <a16:creationId xmlns:a16="http://schemas.microsoft.com/office/drawing/2014/main" id="{EB6B093B-1E74-4D4E-9196-C24AA1E15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048000"/>
            <a:ext cx="5629275" cy="3619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2">
            <a:extLst>
              <a:ext uri="{FF2B5EF4-FFF2-40B4-BE49-F238E27FC236}">
                <a16:creationId xmlns:a16="http://schemas.microsoft.com/office/drawing/2014/main" id="{65165AD9-9C6A-46DC-87E3-CB88484CE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33400"/>
            <a:ext cx="59404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 материках 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 вами побывали,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 все загадки разгадали,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Пришла пора передохнуть, 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а потом обратно в путь!</a:t>
            </a:r>
          </a:p>
        </p:txBody>
      </p:sp>
      <p:pic>
        <p:nvPicPr>
          <p:cNvPr id="27651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6EBF2E45-EB12-4AA6-98A7-CE920CEA9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971800"/>
            <a:ext cx="282892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животные жарких стран\slide_9.jpg">
            <a:extLst>
              <a:ext uri="{FF2B5EF4-FFF2-40B4-BE49-F238E27FC236}">
                <a16:creationId xmlns:a16="http://schemas.microsoft.com/office/drawing/2014/main" id="{04C16958-3559-4DD3-B22A-5C7365424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2">
            <a:extLst>
              <a:ext uri="{FF2B5EF4-FFF2-40B4-BE49-F238E27FC236}">
                <a16:creationId xmlns:a16="http://schemas.microsoft.com/office/drawing/2014/main" id="{3454E5CB-4DB8-4AD2-A0DD-486490186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133600"/>
            <a:ext cx="38766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Отдохнули? Поиграли?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нового узнали.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 давай проверим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запомнить вы успели!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9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32308CAA-1F1F-4229-8C73-7880639A1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495800"/>
            <a:ext cx="18383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User\Desktop\животные жарких стран\slide_2 (1).jpg">
            <a:extLst>
              <a:ext uri="{FF2B5EF4-FFF2-40B4-BE49-F238E27FC236}">
                <a16:creationId xmlns:a16="http://schemas.microsoft.com/office/drawing/2014/main" id="{DE25F3EF-0D99-41C5-BCBA-EA2D1CC13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User\Desktop\животные жарких стран\slide_3.jpg">
            <a:extLst>
              <a:ext uri="{FF2B5EF4-FFF2-40B4-BE49-F238E27FC236}">
                <a16:creationId xmlns:a16="http://schemas.microsoft.com/office/drawing/2014/main" id="{40B99B3C-DB44-4CA3-968A-269A989AE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животные жарких стран\2.JPG">
            <a:extLst>
              <a:ext uri="{FF2B5EF4-FFF2-40B4-BE49-F238E27FC236}">
                <a16:creationId xmlns:a16="http://schemas.microsoft.com/office/drawing/2014/main" id="{EF237CF9-B8E8-4314-9B96-232A9F2C7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8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0CB823-F4AB-4275-B767-6B5DCB7A44BE}"/>
              </a:ext>
            </a:extLst>
          </p:cNvPr>
          <p:cNvSpPr/>
          <p:nvPr/>
        </p:nvSpPr>
        <p:spPr>
          <a:xfrm>
            <a:off x="228600" y="152400"/>
            <a:ext cx="32004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600" b="1" dirty="0">
                <a:solidFill>
                  <a:srgbClr val="002060"/>
                </a:solidFill>
                <a:latin typeface="+mn-lt"/>
              </a:rPr>
              <a:t>Помощник, глобус раскрути,</a:t>
            </a:r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002060"/>
                </a:solidFill>
                <a:latin typeface="+mn-lt"/>
              </a:rPr>
              <a:t>Что за страна ждёт нас впереди?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User\Desktop\животные жарких стран\slide_4.jpg">
            <a:extLst>
              <a:ext uri="{FF2B5EF4-FFF2-40B4-BE49-F238E27FC236}">
                <a16:creationId xmlns:a16="http://schemas.microsoft.com/office/drawing/2014/main" id="{CCF81215-8E3D-416E-BC59-CBD21CF34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0"/>
            <a:ext cx="91106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User\Desktop\животные жарких стран\slide_5.jpg">
            <a:extLst>
              <a:ext uri="{FF2B5EF4-FFF2-40B4-BE49-F238E27FC236}">
                <a16:creationId xmlns:a16="http://schemas.microsoft.com/office/drawing/2014/main" id="{0A934844-A8FE-4A56-9E39-20A3B1EE6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Desktop\животные жарких стран\slide_6.jpg">
            <a:extLst>
              <a:ext uri="{FF2B5EF4-FFF2-40B4-BE49-F238E27FC236}">
                <a16:creationId xmlns:a16="http://schemas.microsoft.com/office/drawing/2014/main" id="{C187208E-DC75-4116-89A9-234377A6B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ser\Desktop\животные жарких стран\slide_7.jpg">
            <a:extLst>
              <a:ext uri="{FF2B5EF4-FFF2-40B4-BE49-F238E27FC236}">
                <a16:creationId xmlns:a16="http://schemas.microsoft.com/office/drawing/2014/main" id="{4D8BF0B0-8EFC-4D25-B3E3-A89B86986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2">
            <a:extLst>
              <a:ext uri="{FF2B5EF4-FFF2-40B4-BE49-F238E27FC236}">
                <a16:creationId xmlns:a16="http://schemas.microsoft.com/office/drawing/2014/main" id="{FA76C5BA-1695-4995-8287-4FCC6523C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447800"/>
            <a:ext cx="52419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SzTx/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SzTx/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вот путешествие наше окончено,</a:t>
            </a:r>
          </a:p>
          <a:p>
            <a:pPr>
              <a:spcBef>
                <a:spcPct val="0"/>
              </a:spcBef>
              <a:buSzTx/>
              <a:buFontTx/>
              <a:buNone/>
            </a:pPr>
            <a:endParaRPr lang="ru-RU" altLang="ru-RU" sz="1800"/>
          </a:p>
          <a:p>
            <a:pPr>
              <a:spcBef>
                <a:spcPct val="0"/>
              </a:spcBef>
              <a:buSzTx/>
              <a:buFontTx/>
              <a:buNone/>
            </a:pPr>
            <a:endParaRPr lang="ru-RU" altLang="ru-RU" sz="1800"/>
          </a:p>
        </p:txBody>
      </p:sp>
      <p:sp>
        <p:nvSpPr>
          <p:cNvPr id="36867" name="TextBox 3">
            <a:extLst>
              <a:ext uri="{FF2B5EF4-FFF2-40B4-BE49-F238E27FC236}">
                <a16:creationId xmlns:a16="http://schemas.microsoft.com/office/drawing/2014/main" id="{28CB4D52-8699-416D-9C17-D990D48E9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429000"/>
            <a:ext cx="57816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СЛЕДУЮЩЕГО 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ПУТЕШЕСТВИЯ, 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МОЙ ДРУГ!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5">
            <a:extLst>
              <a:ext uri="{FF2B5EF4-FFF2-40B4-BE49-F238E27FC236}">
                <a16:creationId xmlns:a16="http://schemas.microsoft.com/office/drawing/2014/main" id="{82051AC4-E5F2-435C-876B-63883CB48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057400"/>
            <a:ext cx="4572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Что за </a:t>
            </a:r>
            <a:r>
              <a:rPr lang="ru-RU" altLang="ru-RU" sz="2400" b="1">
                <a:solidFill>
                  <a:srgbClr val="002060"/>
                </a:solidFill>
                <a:latin typeface="Trebuchet MS" panose="020B0603020202020204" pitchFamily="34" charset="0"/>
              </a:rPr>
              <a:t>Африка</a:t>
            </a: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-страна,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Где лишь лето и весна,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Где кругом стоит жара –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Все узнать о ней пора.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Что за звери там живут,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Что за птицы там поют,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Сплошь загадками полна,</a:t>
            </a:r>
            <a:br>
              <a:rPr lang="ru-RU" altLang="ru-RU" sz="2400">
                <a:solidFill>
                  <a:srgbClr val="002060"/>
                </a:solidFill>
              </a:rPr>
            </a:br>
            <a:r>
              <a:rPr lang="ru-RU" altLang="ru-RU" sz="2400">
                <a:solidFill>
                  <a:srgbClr val="002060"/>
                </a:solidFill>
                <a:latin typeface="Trebuchet MS" panose="020B0603020202020204" pitchFamily="34" charset="0"/>
              </a:rPr>
              <a:t>Что за Африка-страна?</a:t>
            </a:r>
            <a:endParaRPr lang="ru-RU" altLang="ru-RU" sz="2400">
              <a:solidFill>
                <a:srgbClr val="002060"/>
              </a:solidFill>
            </a:endParaRPr>
          </a:p>
        </p:txBody>
      </p:sp>
      <p:pic>
        <p:nvPicPr>
          <p:cNvPr id="6147" name="Picture 5" descr="ÐÐ¾ÑÐ¾Ð¶ÐµÐµ Ð¸Ð·Ð¾Ð±ÑÐ°Ð¶ÐµÐ½Ð¸Ðµ">
            <a:extLst>
              <a:ext uri="{FF2B5EF4-FFF2-40B4-BE49-F238E27FC236}">
                <a16:creationId xmlns:a16="http://schemas.microsoft.com/office/drawing/2014/main" id="{2D45CED2-0A19-4470-A955-28038C450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33800"/>
            <a:ext cx="190817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" descr="ÐÐ¾ÑÐ¾Ð¶ÐµÐµ Ð¸Ð·Ð¾Ð±ÑÐ°Ð¶ÐµÐ½Ð¸Ðµ">
            <a:extLst>
              <a:ext uri="{FF2B5EF4-FFF2-40B4-BE49-F238E27FC236}">
                <a16:creationId xmlns:a16="http://schemas.microsoft.com/office/drawing/2014/main" id="{14E9EEBF-E54B-447B-83A4-0996FC7A6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4475"/>
            <a:ext cx="1603375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9DB3035-04CC-4D46-B413-24C33EBD3824}"/>
              </a:ext>
            </a:extLst>
          </p:cNvPr>
          <p:cNvSpPr/>
          <p:nvPr/>
        </p:nvSpPr>
        <p:spPr>
          <a:xfrm>
            <a:off x="2362200" y="1524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Появился с пышной гривой </a:t>
            </a:r>
          </a:p>
          <a:p>
            <a:pPr algn="ctr" eaLnBrk="1" hangingPunct="1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из-за зелени ветвей. </a:t>
            </a:r>
          </a:p>
          <a:p>
            <a:pPr algn="ctr" eaLnBrk="1" hangingPunct="1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Хищник гордый и красивый. </a:t>
            </a:r>
          </a:p>
          <a:p>
            <a:pPr algn="ctr" eaLnBrk="1" hangingPunct="1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Он в саванне «царь зверей»…</a:t>
            </a:r>
          </a:p>
        </p:txBody>
      </p:sp>
      <p:pic>
        <p:nvPicPr>
          <p:cNvPr id="4" name="Picture 2" descr="C:\Users\User\Desktop\животные жарких стран\лев.jpg">
            <a:extLst>
              <a:ext uri="{FF2B5EF4-FFF2-40B4-BE49-F238E27FC236}">
                <a16:creationId xmlns:a16="http://schemas.microsoft.com/office/drawing/2014/main" id="{3A1DC8E3-04D5-428D-93F7-77DF05EDB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5000" y="1352729"/>
            <a:ext cx="7048500" cy="5286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User\Desktop\животные жарких стран\op14.jpg">
            <a:extLst>
              <a:ext uri="{FF2B5EF4-FFF2-40B4-BE49-F238E27FC236}">
                <a16:creationId xmlns:a16="http://schemas.microsoft.com/office/drawing/2014/main" id="{E6A028C3-7F61-4515-A781-FB17E9F02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8600" y="278387"/>
            <a:ext cx="5207496" cy="36788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5" descr="C:\Users\User\Desktop\животные жарких стран\84886004_0_56fb4_521bbaa3_XL1.jpg">
            <a:extLst>
              <a:ext uri="{FF2B5EF4-FFF2-40B4-BE49-F238E27FC236}">
                <a16:creationId xmlns:a16="http://schemas.microsoft.com/office/drawing/2014/main" id="{E4625542-81D2-4C8C-ADEB-EBCB02E8D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57800" y="316396"/>
            <a:ext cx="3731305" cy="2786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2" descr="C:\Users\User\Desktop\животные жарких стран\lioness_cub_care_grass_72223_300x188.jpg">
            <a:extLst>
              <a:ext uri="{FF2B5EF4-FFF2-40B4-BE49-F238E27FC236}">
                <a16:creationId xmlns:a16="http://schemas.microsoft.com/office/drawing/2014/main" id="{1F7892E4-EF23-4425-8747-D03FB6398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3957232"/>
            <a:ext cx="4321220" cy="27079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 descr="C:\Users\User\Desktop\животные жарких стран\lions-68a.jpg">
            <a:extLst>
              <a:ext uri="{FF2B5EF4-FFF2-40B4-BE49-F238E27FC236}">
                <a16:creationId xmlns:a16="http://schemas.microsoft.com/office/drawing/2014/main" id="{3069118E-1B98-4A60-A047-331BFB5A5D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/>
          <a:srcRect/>
          <a:stretch/>
        </p:blipFill>
        <p:spPr bwMode="auto">
          <a:xfrm>
            <a:off x="4787168" y="3124200"/>
            <a:ext cx="4201937" cy="3381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EF78CA-2447-446C-A97D-E539EF1A464B}"/>
              </a:ext>
            </a:extLst>
          </p:cNvPr>
          <p:cNvSpPr/>
          <p:nvPr/>
        </p:nvSpPr>
        <p:spPr>
          <a:xfrm>
            <a:off x="2380488" y="76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n w="1905"/>
                <a:gradFill>
                  <a:gsLst>
                    <a:gs pos="0">
                      <a:srgbClr val="C17529">
                        <a:shade val="20000"/>
                        <a:satMod val="200000"/>
                      </a:srgbClr>
                    </a:gs>
                    <a:gs pos="78000">
                      <a:srgbClr val="C1752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1752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Идет с бархана на бархан</a:t>
            </a:r>
            <a:br>
              <a:rPr lang="ru-RU" b="1" dirty="0">
                <a:ln w="1905"/>
                <a:gradFill>
                  <a:gsLst>
                    <a:gs pos="0">
                      <a:srgbClr val="C17529">
                        <a:shade val="20000"/>
                        <a:satMod val="200000"/>
                      </a:srgbClr>
                    </a:gs>
                    <a:gs pos="78000">
                      <a:srgbClr val="C1752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1752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C17529">
                        <a:shade val="20000"/>
                        <a:satMod val="200000"/>
                      </a:srgbClr>
                    </a:gs>
                    <a:gs pos="78000">
                      <a:srgbClr val="C1752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1752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Двугорбый желтый великан.</a:t>
            </a:r>
            <a:br>
              <a:rPr lang="ru-RU" b="1" dirty="0">
                <a:ln w="1905"/>
                <a:gradFill>
                  <a:gsLst>
                    <a:gs pos="0">
                      <a:srgbClr val="C17529">
                        <a:shade val="20000"/>
                        <a:satMod val="200000"/>
                      </a:srgbClr>
                    </a:gs>
                    <a:gs pos="78000">
                      <a:srgbClr val="C1752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1752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C17529">
                        <a:shade val="20000"/>
                        <a:satMod val="200000"/>
                      </a:srgbClr>
                    </a:gs>
                    <a:gs pos="78000">
                      <a:srgbClr val="C1752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1752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Нести поклажу – тяжкий труд</a:t>
            </a:r>
            <a:br>
              <a:rPr lang="ru-RU" b="1" dirty="0">
                <a:ln w="1905"/>
                <a:gradFill>
                  <a:gsLst>
                    <a:gs pos="0">
                      <a:srgbClr val="C17529">
                        <a:shade val="20000"/>
                        <a:satMod val="200000"/>
                      </a:srgbClr>
                    </a:gs>
                    <a:gs pos="78000">
                      <a:srgbClr val="C1752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1752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gradFill>
                  <a:gsLst>
                    <a:gs pos="0">
                      <a:srgbClr val="C17529">
                        <a:shade val="20000"/>
                        <a:satMod val="200000"/>
                      </a:srgbClr>
                    </a:gs>
                    <a:gs pos="78000">
                      <a:srgbClr val="C1752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1752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пустыне может лишь …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User\Desktop\животные жарких стран\верблюд.jpg">
            <a:extLst>
              <a:ext uri="{FF2B5EF4-FFF2-40B4-BE49-F238E27FC236}">
                <a16:creationId xmlns:a16="http://schemas.microsoft.com/office/drawing/2014/main" id="{2238369F-CC3E-49E7-AF1A-109C0053C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276529"/>
            <a:ext cx="7139881" cy="53549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220" name="Прямоугольник 1">
            <a:extLst>
              <a:ext uri="{FF2B5EF4-FFF2-40B4-BE49-F238E27FC236}">
                <a16:creationId xmlns:a16="http://schemas.microsoft.com/office/drawing/2014/main" id="{FA8239B3-3D0E-47B7-98CD-681C9269E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2971800"/>
            <a:ext cx="1428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1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Верблюд 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1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одногорбый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животные жарких стран\1463382353_camelus-ferus.jpg">
            <a:extLst>
              <a:ext uri="{FF2B5EF4-FFF2-40B4-BE49-F238E27FC236}">
                <a16:creationId xmlns:a16="http://schemas.microsoft.com/office/drawing/2014/main" id="{1C75B28E-0BA3-4DF7-A97E-96CF8921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76400" y="1371600"/>
            <a:ext cx="7218779" cy="5257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243" name="Прямоугольник 1">
            <a:extLst>
              <a:ext uri="{FF2B5EF4-FFF2-40B4-BE49-F238E27FC236}">
                <a16:creationId xmlns:a16="http://schemas.microsoft.com/office/drawing/2014/main" id="{E1EF4970-C201-4B8A-A5F9-B7F17B617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201988"/>
            <a:ext cx="1447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50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1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Верблюд 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1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двугорбый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животные жарких стран\20131220182730.jpg">
            <a:extLst>
              <a:ext uri="{FF2B5EF4-FFF2-40B4-BE49-F238E27FC236}">
                <a16:creationId xmlns:a16="http://schemas.microsoft.com/office/drawing/2014/main" id="{E534AE6F-6E13-4DF6-B365-7F3F050B2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76246"/>
            <a:ext cx="6375179" cy="4784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FEECF9-D334-418A-BC10-9B659F8A7DAF}"/>
              </a:ext>
            </a:extLst>
          </p:cNvPr>
          <p:cNvSpPr/>
          <p:nvPr/>
        </p:nvSpPr>
        <p:spPr>
          <a:xfrm>
            <a:off x="3200400" y="279154"/>
            <a:ext cx="3048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Африке толстяк живёт,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 него огромный рот,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зной весь день сидит в воде,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Думает лишь о еде,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Травку тоннами жуёт.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Ненасытный 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514</Words>
  <Application>Microsoft Office PowerPoint</Application>
  <PresentationFormat>Экран (4:3)</PresentationFormat>
  <Paragraphs>56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Times New Roman</vt:lpstr>
      <vt:lpstr>Trebuchet MS</vt:lpstr>
      <vt:lpstr>Оформление по умолчанию</vt:lpstr>
      <vt:lpstr>ФЦКМ  ЖИВОТНЫЕ ЖАРКИХ СТРАН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ostro</dc:creator>
  <cp:lastModifiedBy>Марина</cp:lastModifiedBy>
  <cp:revision>27</cp:revision>
  <cp:lastPrinted>1601-01-01T00:00:00Z</cp:lastPrinted>
  <dcterms:created xsi:type="dcterms:W3CDTF">1601-01-01T00:00:00Z</dcterms:created>
  <dcterms:modified xsi:type="dcterms:W3CDTF">2020-04-18T00:45:20Z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